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eration Serif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Hi everyone!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eration Serif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I’m Kai Richardson, a Maintainer for Goonstation, a flavor of Space Station 13.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eration Serif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 guess, has anyone here actually heard of it?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I’m presenting on Windows and Google Slides -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 let’s dive in.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81dbd56cc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81dbd56cc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eration Serif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However, the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extreme majority of our code, and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just about everything we do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is open-source, so we generally brand ourselves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 such.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eration Serif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example,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our website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API and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CI/CD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and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bots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- all open source.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Liberation Serif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So, what are the sorts of things we had to do to get where we are, transitioning to open source without a real prior contribution community?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80187df2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80187df2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 with any organization going under a big change, there’s major initial decisions you have to make. I’ll be going over the main things that are necessary for every project.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Also, for the rest of this talk, I’ll be this little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 symbol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to indicate if a software or service is proprietary.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80187df2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80187df2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first of these is what license you’re going to put the project under.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can range from something very permissive like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MIT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to something more restrictive but copyleft like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AGPL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us, our licensing situation is slightly funny. Basically everything in the project is licensed under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CC–BY-NC-SA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 Or, Creative Commons Attribution Non-Commercial Share-Alike.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If you've worked with licenses before, this might sound a /bit funny/.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family of licenses are mainly meant to license assets like sprites,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not code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 We had the disadvantage of being around for 11 years before open-sourcing, so we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inherited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this interesting license choice.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81dbd56cc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81dbd56cc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eration Serif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 for choosing a license for your own project - you might be in a similar inherited situation, or you might be in the much more ‘fun’ boat of having to choose.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eration Serif"/>
              <a:buAutoNum type="arabicPeriod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could be a whole talk by itself,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and I’m no copyright lawyer, but the basics of the choice is to consider how you want the community to operate.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eration Serif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If you want all of the game (as well as eventual forks) to remain open-source, then maybe something like AGPL could be up your alley.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Liberation Serif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Or, if you want to be able to make secret content, you might need something more lax. It also depends on your method of actually distributing the game.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81dbd56cc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81dbd56cc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example, we run servers hosting our codebase. As we are a completely free game, we don't charge users to play.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However, r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unning all of our server infrastructure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and related back end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does cost money.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80187df2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80187df2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pay this by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soliciting donations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from generous community members to help pay for costs - however in the past it was out of pocket.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personally accept donations on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platforms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such as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Patreon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and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GitHub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sponsors.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There's also other great services like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ko-fi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which don't have fees. That’s especially useful if you’re a small project where every cent pays the bills.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But, all of these services are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proprietary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- there’s some open-source solutions but you’ll eventually have to go through some payment provider.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80187df2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80187df2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You also want to think about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where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you're going to be distributing the source for your game.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Ideally, it'd be in a format that people are already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familiar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with to lower the contribution barrier.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personally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use GitHub as that is where the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larger space station 13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community resides,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however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you could also replace this with a service like GitLab or host it yourself.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80187df2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80187df2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You’ll need to choose a platform for communication, so it’s important to be aware of the different types of community platforms.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example,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one tailored towards chatting like IRC, or one for long discussions like a forum.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 our case, right now we primarily use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Discord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for communicating and planning and we have a forum set up for ideas and suggestions. 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However, Discord is not open source, but you could replace it with a similar program like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Revolt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or IRC.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However, plenty of open-source communities purely communicate on their code platforms like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GitHub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or elsewhere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-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it’s really whatever you think is best for your community.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80187df2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580187df2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So, when starting off with a new open-source project, you’ll need to consider: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Licensing,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Costs,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Distribution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and Communication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before really building a community.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80187df2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80187df2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Now, </a:t>
            </a:r>
            <a:r>
              <a:rPr i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after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going open source, the next thing we tackled was the experience of each contributor.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2ef2ca8c4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ef2ca8c4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So, what is Goonstation?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 would broadly describe ourselves as a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game development community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supporting 4ish game servers, with around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120 players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online on average.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Our specific flavor of the game has been open-source for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three years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have around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59 thousand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commits, have over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330 contributors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and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merge around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10-20 community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contributions per day.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There’s a few asterisks - which I’ll get to in a minute. That’s a picture of our codebase on the right.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80187df2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80187df2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most important thing we found is that the initial onboarding process for contributors is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crucial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-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if it gets to be too much at once, potential contributors can get discouraged from contributing.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Having it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streamlined and easy to follow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makes it easier for anyone,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even people who have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never coded,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made a sprite, or worked on a game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at all before.</a:t>
            </a:r>
            <a:endParaRPr b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80187df2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80187df2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One way we’ve tried to improve the first-time onboarding experience is having a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singular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point of entry: our Development Guide.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 covers the whole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basic workflow,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from downloading git, to editing code and sprites, and then making a pull request.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aim to have both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simple and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advanced topics covered.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example, we have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in-depth guides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on how to use a debugger or fix merge conflicts.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81dbd56cc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81dbd56cc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So, it’s a big long markdown document that goes through everything - as you can see.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80187df2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80187df2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Another thing we’ve found to be important for the quality of our game is to have easily-referenceable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guidelines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for each asset type.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means we have guidelines on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basic code formatting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sprites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should look like,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qualities of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audio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want, and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more. </a:t>
            </a:r>
            <a:endParaRPr b="1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81dbd56cc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81dbd56cc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example, here are some of the graphics from our spriting guide. Most of the guides are just a lot of text, though.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580187df2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580187df2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Finally, we’ve tried to intentionally create areas where the bar to contributing is a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 low as possible.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Every few months (we tried to do monthly but it’s a lot of work) we hold a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small contest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to contribute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small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pieces of content.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example, a very small 3x5 room used in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procedural generation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or the ingredients in a wacky soda from a vending machine.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 believe these small contributions let non-traditional contributors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make their mark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on the game, and demonstrate how easy it can be to contribute anything at all.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80187df2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580187df2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Eventually, players/contributors will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disagree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with maintainer decisions.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These often will be things like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balance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changes,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removal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of features, or simply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not merging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something.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is fairly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inevitable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as not everyone agrees on everything!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However,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it's important to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handle these decisions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transparently.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80187df2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580187df2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example, a popular way for development teams to get feedback from players has been through the use of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frequent town halls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operating as q&amp;a sessions.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But, honestly, it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hasn’t really worked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out for us.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We’ve found that they put a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lot of burden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on our volunteer team, as a handful of people need to spend potentially hours answering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duplicate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questions.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We’ve also tried an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asynchronous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version where players could submit their questions ahead of time but that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still took hours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to craft answers to each and every question.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However, they’re definitely not the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worst,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and can be a valuable tool depending on the size of the community.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580187df2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580187df2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Another way to potentially head off players being disappointed about changes not making it in is to be clear about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expectations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how maintainers will communicate how they feel about projects.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One way we've found to help with this is to give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continuous feedback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on proposed features.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580187df2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580187df2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use Discord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Forum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 for this, but this can be implemented using traditional forum software as well (we just wanted to consolidate).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Essentially, we have a subforum…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80187df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80187df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Space Station 13 as a whole can be broadly described as a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top-down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multiplayer round-based role playing game, set on a space station.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game originally started development in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2003. 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However, not much really changed with the game until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2009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when the source was first made available,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mainly in the form of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revision 4407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of our codebase.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3120797a7a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3120797a7a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Essentially, we have a subforum… where contributors can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create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threads about their projects.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[Image]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also acts as an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official venue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for contributors to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advertise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their projects and perhaps attract co-contributors.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580187df2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580187df2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However, this idea took some work to become especially useful to us.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At first,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venue was being used as a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dumping ground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ideas - which while they might be interesting, there was just nobody working on them, which wasn’t really the point of the space.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Our solution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was to impose some small restrictions like having to have a somewhat fleshed-out design document, so people need to commit at least a little bit to an idea.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580187df2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580187df2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eration Serif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the design document template, there’s a few main sections.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first, the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abstract,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is a few sentences to introduce people to the idea.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Then we have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goals and non-goals: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things you want, and don’t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want.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content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section is all about the actual implementation, whereas the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alternatives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section concerns other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ideas you thought about.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f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inal and most important section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is about what potential changes you could foresee happening if people disagree with parts of your idea.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580187df2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580187df2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So, here are some examples of projects that have gone through this process.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We’ve had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map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added that is mainly worked on and maintained by a single contributor.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We’ve had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multiple contributors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come together to make a whole gamemode, reworking so much foundational code in the process.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Right now, we have a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fishing expansion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that is being sponsored and shepherded by a maintainer.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80187df2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80187df2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At the end of the day though, some changes are just fundamentally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incompatible. 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There might just be a difference in design philosophy, or they want the game to be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something else entirely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is part of the beauty of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open-source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- anyone can start a fork. 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example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people have used our codebase as a persistent storytelling platform, and more.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80187df2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80187df2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So, when getting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new contributors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 to your project, you want it to be: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As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Easy as possible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 to onboard,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Clear 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submission guidelines,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And have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easy projects 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already prepared.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When dealing with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controversy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,</a:t>
            </a:r>
            <a:endParaRPr b="1"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You want to get everyone’s input whether that’s in the form of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town halls,</a:t>
            </a:r>
            <a:endParaRPr b="1"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Or perhaps shifting left and giving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feedback 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on ideas rather than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implementations.</a:t>
            </a:r>
            <a:endParaRPr b="1" sz="12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580187df2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580187df2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Now that we’ve covered how we smoothed out the contributor experience, I want to talk a little bit about how we've lessened the work maintainers need to do, reducing overhead.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580187df2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580187df2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being a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completely free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game, we don't really have funds to pay contributors with - while we do cover  server costs with donations, we don't pay ourselves.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So, we can't really expect nearly the amount of work someone would expect from an actual employee of a company - everything's on a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purely volunteer basis. 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If nobody wants to do anything it just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doesn't get done.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This has even resulted in a saying,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‘when you code it’.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So, it’s important to focus on how to prevent contributors from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burning themselves out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and overextending themselves.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580187df2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580187df2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Feature freezes are opportunities for a lot of things.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those unfamiliar with the term, essentially that means for some period of time (we normally do a month),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new features aren’t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added to the game.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Traditionally this allows contributors to focus on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fixing backlogs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of bugs that might not otherwise get addressed.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However we also use them as opportunities to work on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large-scale refactors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that would disrupt the normal flow of PRs immensely.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And finally it's an opportunity to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take a break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and prevent burnout.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example, we usually have one during December because everyone is off for holidays and spending time with family anyways.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580187df2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580187df2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And so as far as merging and reviewing PRs on a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timely basis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it can definitely be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difficult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with an all-volunteer team.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People’s lives just get busy.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One way to help speed up this process is to let the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larger community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help out in small but significant ways.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80187df2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80187df2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So, here’s how it looked in 2009 with revision 4407 - the reason for the name is that we still used SVN back then.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580187df2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580187df2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One such way is by having an extremely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easy-to-join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‘triage team.’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On the GitHub platform, members with triage permissions can do basic tasks like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labeling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pull requests and issues,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requesting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reviews, and more.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set up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simple form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that just asks for their game and GitHub username, and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that’s it. 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By keeping the barrier low, we enable more people to help out.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80187df2a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80187df2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With a triage team, it’s also important to have labels that matter.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 our case, we have 3 main types of labels for our issues and pull requests: Areas, Categories, and Status. Kudos to Bevy for this system.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Area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defines the part of the game it impacts, like the medical system vs an AI change.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Categories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explain if it’s a bug, a rework PR, a new feature, etc.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Status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is used to mark PRs that have a merge conflict, open for adoption to another contributor, and more. 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3130656d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3130656d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One such tag that helps decrease the maintainer workload is the ‘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Ready for Final Review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’ status tag.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maintainer or triage member can put that label on a PR to indicate that it’s been reviewed by a few people and just needs one more look over.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is one of the ways we help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encourage people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of any skill level to help out and do community reviews.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580187df2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580187df2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So, to recap: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To help with maintainer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burnout, 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it’s important to not overextend yourselves and take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breaks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.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By enlisting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 the greater community to help, whether that be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 labeling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 issues or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engaging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 in community review, there’s less work for everyone involved.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580187df2a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580187df2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It was definitely a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challenge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 to get to our current contributor experience, but definitely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achievable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after lots of work from the community and the team.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By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trying out ideas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 from the community, you can help make it a better place for everyone.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We’re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really glad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 we moved to open-source - we’ve had so many great collaborations happen as a result.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80187df2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80187df2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 would definitely like to thank my amazing team and the community for this wonderful journey into the world of open-source.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If you're looking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for more thoughts on this subject, I highly recommend checking out Alice’s talk from RustConf, or my fellow developer Pepper’s talk given at GDC last year.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2ef2ca8c4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2ef2ca8c4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Here’s some attributions for the images in this talk…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580187df2a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580187df2a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That’s it, thanks! The slide deck and everything can be found on my GitHub.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 think we have time for a quick Q&amp;A if there's any questions?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80187df2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80187df2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Here [*point to /tg/], the larger open-source contributing community forked off.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80187df2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80187df2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There were more forks…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ef2ca8c4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ef2ca8c4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…and even more. This is actually a pretty cut-down version of the family tree.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80187df2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80187df2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Over here in the blue [*points to oss] brings us to 2020 - going open source.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80187df2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80187df2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After being closed source for 11 years, we open-sourced our code on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April 1st, 2020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- we thought it’d be a bit funny.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Most people thought it was a joke, until the next day when the codebase was still there. But, it took a lot of work to get to the current contribution experience.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And here’s the caveat of the talk: The Official Goonstation servers aren’t 100% open source, depending on how you measure it.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currently have maintained a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small (1-4%)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secret git submodule for mainly a few things: mysterious one-off storytelling events, </a:t>
            </a:r>
            <a:r>
              <a:rPr i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some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code for ban evasion detection, and gimmick features for gameserver admins.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You could consider it a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server-side extension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to the official game servers,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or not.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1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61.png"/><Relationship Id="rId5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61.png"/><Relationship Id="rId5" Type="http://schemas.openxmlformats.org/officeDocument/2006/relationships/image" Target="../media/image44.png"/><Relationship Id="rId6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gif"/><Relationship Id="rId4" Type="http://schemas.openxmlformats.org/officeDocument/2006/relationships/image" Target="../media/image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png"/><Relationship Id="rId4" Type="http://schemas.openxmlformats.org/officeDocument/2006/relationships/image" Target="../media/image4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png"/><Relationship Id="rId4" Type="http://schemas.openxmlformats.org/officeDocument/2006/relationships/image" Target="../media/image71.png"/><Relationship Id="rId5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8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5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48.gif"/><Relationship Id="rId5" Type="http://schemas.openxmlformats.org/officeDocument/2006/relationships/image" Target="../media/image8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png"/><Relationship Id="rId4" Type="http://schemas.openxmlformats.org/officeDocument/2006/relationships/image" Target="../media/image73.png"/><Relationship Id="rId5" Type="http://schemas.openxmlformats.org/officeDocument/2006/relationships/image" Target="../media/image60.png"/><Relationship Id="rId6" Type="http://schemas.openxmlformats.org/officeDocument/2006/relationships/image" Target="../media/image72.png"/><Relationship Id="rId7" Type="http://schemas.openxmlformats.org/officeDocument/2006/relationships/image" Target="../media/image89.png"/><Relationship Id="rId8" Type="http://schemas.openxmlformats.org/officeDocument/2006/relationships/image" Target="../media/image7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9.png"/><Relationship Id="rId4" Type="http://schemas.openxmlformats.org/officeDocument/2006/relationships/image" Target="../media/image6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4.png"/><Relationship Id="rId4" Type="http://schemas.openxmlformats.org/officeDocument/2006/relationships/image" Target="../media/image65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gif"/><Relationship Id="rId4" Type="http://schemas.openxmlformats.org/officeDocument/2006/relationships/image" Target="../media/image70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7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4.png"/><Relationship Id="rId4" Type="http://schemas.openxmlformats.org/officeDocument/2006/relationships/image" Target="../media/image76.png"/><Relationship Id="rId5" Type="http://schemas.openxmlformats.org/officeDocument/2006/relationships/image" Target="../media/image103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1.png"/><Relationship Id="rId4" Type="http://schemas.openxmlformats.org/officeDocument/2006/relationships/image" Target="../media/image83.png"/><Relationship Id="rId5" Type="http://schemas.openxmlformats.org/officeDocument/2006/relationships/image" Target="../media/image1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1.png"/><Relationship Id="rId4" Type="http://schemas.openxmlformats.org/officeDocument/2006/relationships/image" Target="../media/image113.png"/><Relationship Id="rId5" Type="http://schemas.openxmlformats.org/officeDocument/2006/relationships/image" Target="../media/image9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2.png"/><Relationship Id="rId4" Type="http://schemas.openxmlformats.org/officeDocument/2006/relationships/image" Target="../media/image108.png"/><Relationship Id="rId5" Type="http://schemas.openxmlformats.org/officeDocument/2006/relationships/image" Target="../media/image8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5.png"/><Relationship Id="rId4" Type="http://schemas.openxmlformats.org/officeDocument/2006/relationships/image" Target="../media/image9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10" Type="http://schemas.openxmlformats.org/officeDocument/2006/relationships/image" Target="../media/image6.png"/><Relationship Id="rId9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8.png"/><Relationship Id="rId4" Type="http://schemas.openxmlformats.org/officeDocument/2006/relationships/image" Target="../media/image9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7.png"/><Relationship Id="rId4" Type="http://schemas.openxmlformats.org/officeDocument/2006/relationships/image" Target="../media/image95.png"/><Relationship Id="rId5" Type="http://schemas.openxmlformats.org/officeDocument/2006/relationships/image" Target="../media/image109.png"/><Relationship Id="rId6" Type="http://schemas.openxmlformats.org/officeDocument/2006/relationships/image" Target="../media/image10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7.png"/><Relationship Id="rId4" Type="http://schemas.openxmlformats.org/officeDocument/2006/relationships/image" Target="../media/image95.png"/><Relationship Id="rId5" Type="http://schemas.openxmlformats.org/officeDocument/2006/relationships/image" Target="../media/image109.png"/><Relationship Id="rId6" Type="http://schemas.openxmlformats.org/officeDocument/2006/relationships/image" Target="../media/image10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6.png"/><Relationship Id="rId4" Type="http://schemas.openxmlformats.org/officeDocument/2006/relationships/image" Target="../media/image10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9.gif"/><Relationship Id="rId4" Type="http://schemas.openxmlformats.org/officeDocument/2006/relationships/image" Target="../media/image104.gif"/><Relationship Id="rId5" Type="http://schemas.openxmlformats.org/officeDocument/2006/relationships/image" Target="../media/image101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goonstation/goonstation" TargetMode="External"/><Relationship Id="rId4" Type="http://schemas.openxmlformats.org/officeDocument/2006/relationships/hyperlink" Target="https://twemoji.twitter.com/" TargetMode="External"/><Relationship Id="rId5" Type="http://schemas.openxmlformats.org/officeDocument/2006/relationships/image" Target="../media/image11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0" Type="http://schemas.openxmlformats.org/officeDocument/2006/relationships/image" Target="../media/image6.png"/><Relationship Id="rId9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20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11" Type="http://schemas.openxmlformats.org/officeDocument/2006/relationships/image" Target="../media/image21.png"/><Relationship Id="rId10" Type="http://schemas.openxmlformats.org/officeDocument/2006/relationships/image" Target="../media/image16.png"/><Relationship Id="rId12" Type="http://schemas.openxmlformats.org/officeDocument/2006/relationships/image" Target="../media/image29.png"/><Relationship Id="rId9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25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40.png"/><Relationship Id="rId11" Type="http://schemas.openxmlformats.org/officeDocument/2006/relationships/image" Target="../media/image41.png"/><Relationship Id="rId10" Type="http://schemas.openxmlformats.org/officeDocument/2006/relationships/image" Target="../media/image55.png"/><Relationship Id="rId12" Type="http://schemas.openxmlformats.org/officeDocument/2006/relationships/image" Target="../media/image33.png"/><Relationship Id="rId9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43.png"/><Relationship Id="rId7" Type="http://schemas.openxmlformats.org/officeDocument/2006/relationships/image" Target="../media/image42.png"/><Relationship Id="rId8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Relationship Id="rId11" Type="http://schemas.openxmlformats.org/officeDocument/2006/relationships/image" Target="../media/image33.png"/><Relationship Id="rId10" Type="http://schemas.openxmlformats.org/officeDocument/2006/relationships/image" Target="../media/image47.png"/><Relationship Id="rId12" Type="http://schemas.openxmlformats.org/officeDocument/2006/relationships/image" Target="../media/image36.png"/><Relationship Id="rId9" Type="http://schemas.openxmlformats.org/officeDocument/2006/relationships/image" Target="../media/image26.png"/><Relationship Id="rId5" Type="http://schemas.openxmlformats.org/officeDocument/2006/relationships/image" Target="../media/image40.png"/><Relationship Id="rId6" Type="http://schemas.openxmlformats.org/officeDocument/2006/relationships/image" Target="../media/image58.png"/><Relationship Id="rId7" Type="http://schemas.openxmlformats.org/officeDocument/2006/relationships/image" Target="../media/image43.png"/><Relationship Id="rId8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</a:rPr>
              <a:t>Space Station 13:</a:t>
            </a:r>
            <a:endParaRPr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</a:rPr>
              <a:t>Transitioning to Open Source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967475"/>
            <a:ext cx="30486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9">
                <a:solidFill>
                  <a:srgbClr val="F2F2F2"/>
                </a:solidFill>
              </a:rPr>
              <a:t>Kai Richardson</a:t>
            </a:r>
            <a:endParaRPr sz="3709">
              <a:solidFill>
                <a:srgbClr val="F2F2F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63">
                <a:solidFill>
                  <a:srgbClr val="F2F2F2"/>
                </a:solidFill>
              </a:rPr>
              <a:t>Maintainer for Goonstation</a:t>
            </a:r>
            <a:endParaRPr sz="3163">
              <a:solidFill>
                <a:srgbClr val="F2F2F2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075" y="3314700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311700" y="1152475"/>
            <a:ext cx="8520600" cy="28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Otherwise fully open-source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Website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API &amp; CI/CD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Bots</a:t>
            </a:r>
            <a:endParaRPr/>
          </a:p>
        </p:txBody>
      </p:sp>
      <p:sp>
        <p:nvSpPr>
          <p:cNvPr id="166" name="Google Shape;16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</a:t>
            </a:r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6450" y="119450"/>
            <a:ext cx="2378625" cy="260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4">
            <a:alphaModFix/>
          </a:blip>
          <a:srcRect b="0" l="0" r="50482" t="0"/>
          <a:stretch/>
        </p:blipFill>
        <p:spPr>
          <a:xfrm>
            <a:off x="5475750" y="2960175"/>
            <a:ext cx="3559326" cy="18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19">
            <a:off x="4739332" y="1799015"/>
            <a:ext cx="1961666" cy="68657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311700" y="1152475"/>
            <a:ext cx="85206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April 1st, 2020</a:t>
            </a:r>
            <a:endParaRPr sz="1600"/>
          </a:p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311700" y="1017725"/>
            <a:ext cx="8520600" cy="18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</a:t>
            </a:r>
            <a:r>
              <a:rPr lang="en" sz="1200"/>
              <a:t>(~3%)</a:t>
            </a:r>
            <a:r>
              <a:rPr lang="en"/>
              <a:t> secret submodule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Server-Side Extension?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Decisions</a:t>
            </a:r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862050" y="3562350"/>
            <a:ext cx="74199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℗</a:t>
            </a:r>
            <a:endParaRPr sz="3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Licensing</a:t>
            </a:r>
            <a:endParaRPr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permissive (MIT)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copyleft (AGPL)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us, CC-BY-NC-SA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really for code…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Inherited</a:t>
            </a:r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825" y="3528550"/>
            <a:ext cx="2409825" cy="8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0826" y="2072253"/>
            <a:ext cx="2409825" cy="99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0" y="557925"/>
            <a:ext cx="2152648" cy="111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permissive (MIT)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copyleft (AGPL)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us, CC-BY-NC-SA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really for code…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Inherited</a:t>
            </a:r>
            <a:endParaRPr/>
          </a:p>
        </p:txBody>
      </p:sp>
      <p:sp>
        <p:nvSpPr>
          <p:cNvPr id="192" name="Google Shape;19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Licensing</a:t>
            </a:r>
            <a:endParaRPr/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311700" y="3528550"/>
            <a:ext cx="85206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complex decision</a:t>
            </a:r>
            <a:endParaRPr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825" y="3528550"/>
            <a:ext cx="2409825" cy="8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0826" y="2072253"/>
            <a:ext cx="2409825" cy="99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0" y="557925"/>
            <a:ext cx="2152648" cy="111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0650" y="3372975"/>
            <a:ext cx="999000" cy="9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Costs</a:t>
            </a:r>
            <a:endParaRPr/>
          </a:p>
        </p:txBody>
      </p:sp>
      <p:sp>
        <p:nvSpPr>
          <p:cNvPr id="203" name="Google Shape;20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Servers cost money</a:t>
            </a:r>
            <a:endParaRPr sz="1600"/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1775" y="445025"/>
            <a:ext cx="2126725" cy="21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8950" y="2930575"/>
            <a:ext cx="16954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Servers cost money</a:t>
            </a:r>
            <a:endParaRPr sz="1600"/>
          </a:p>
        </p:txBody>
      </p:sp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311700" y="936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Soliciting donations from community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Various platforms:</a:t>
            </a:r>
            <a:endParaRPr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Patreon</a:t>
            </a:r>
            <a:r>
              <a:rPr baseline="30000" lang="en" sz="1600"/>
              <a:t>℗</a:t>
            </a:r>
            <a:endParaRPr baseline="30000" sz="1600"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GitHub Sponsors</a:t>
            </a:r>
            <a:r>
              <a:rPr baseline="30000" lang="en" sz="1600"/>
              <a:t>℗</a:t>
            </a:r>
            <a:endParaRPr sz="1600"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Ko-Fi</a:t>
            </a:r>
            <a:r>
              <a:rPr baseline="30000" lang="en" sz="1600"/>
              <a:t>℗</a:t>
            </a:r>
            <a:endParaRPr sz="1600"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All proprietary…</a:t>
            </a:r>
            <a:endParaRPr sz="1600"/>
          </a:p>
        </p:txBody>
      </p:sp>
      <p:sp>
        <p:nvSpPr>
          <p:cNvPr id="212" name="Google Shape;21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Costs</a:t>
            </a:r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3740200"/>
            <a:ext cx="981075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1775" y="445025"/>
            <a:ext cx="2126725" cy="21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</a:t>
            </a:r>
            <a:endParaRPr/>
          </a:p>
        </p:txBody>
      </p:sp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Where’s the source?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Accessibility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SS13 is on GitHub℗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Greater community &amp; forks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GitLab / self-hosted git </a:t>
            </a:r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875" y="1525075"/>
            <a:ext cx="1357950" cy="13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6125" y="2601400"/>
            <a:ext cx="2069150" cy="20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5130" y="232575"/>
            <a:ext cx="3251919" cy="13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</p:txBody>
      </p:sp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Chatting vs long-form discussion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Primarily</a:t>
            </a:r>
            <a:r>
              <a:rPr lang="en"/>
              <a:t> use Discord</a:t>
            </a:r>
            <a:r>
              <a:rPr baseline="30000" lang="en" sz="1600"/>
              <a:t>℗</a:t>
            </a:r>
            <a:r>
              <a:rPr lang="en"/>
              <a:t> and a forum (MyBB)</a:t>
            </a:r>
            <a:endParaRPr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Revolt?</a:t>
            </a:r>
            <a:endParaRPr sz="16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GitHub</a:t>
            </a:r>
            <a:r>
              <a:rPr baseline="30000" lang="en" sz="1600"/>
              <a:t>℗</a:t>
            </a:r>
            <a:r>
              <a:rPr lang="en"/>
              <a:t> Discussions?</a:t>
            </a:r>
            <a:endParaRPr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700" y="2231225"/>
            <a:ext cx="2537399" cy="273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0" y="258100"/>
            <a:ext cx="1000442" cy="7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7950" y="850100"/>
            <a:ext cx="130492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Steps Recap</a:t>
            </a:r>
            <a:endParaRPr/>
          </a:p>
        </p:txBody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Distribution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</a:t>
            </a:r>
            <a:endParaRPr/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850" y="13525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 Experience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984287" y="938212"/>
            <a:ext cx="4957101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Goonstation?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Game Community</a:t>
            </a:r>
            <a:endParaRPr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~120 players online</a:t>
            </a:r>
            <a:endParaRPr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Open-Source* for 3 Years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59,000* commits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330+ contributors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Merge 10-20 contributions / day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2900" y="207663"/>
            <a:ext cx="1048699" cy="104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Time User Experience</a:t>
            </a:r>
            <a:endParaRPr/>
          </a:p>
        </p:txBody>
      </p:sp>
      <p:sp>
        <p:nvSpPr>
          <p:cNvPr id="250" name="Google Shape;25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 onboarding is critical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Streamlined and easy to follow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skill levels</a:t>
            </a:r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8825" y="445025"/>
            <a:ext cx="1103475" cy="11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8750" y="15049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1200" y="3057525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In-Depth Onboarding Guide</a:t>
            </a:r>
            <a:endParaRPr/>
          </a:p>
        </p:txBody>
      </p:sp>
      <p:sp>
        <p:nvSpPr>
          <p:cNvPr id="259" name="Google Shape;25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Singular point of entry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workflow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&amp; advanced topics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Guides within</a:t>
            </a:r>
            <a:endParaRPr/>
          </a:p>
        </p:txBody>
      </p:sp>
      <p:pic>
        <p:nvPicPr>
          <p:cNvPr id="260" name="Google Shape;2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250" y="111175"/>
            <a:ext cx="2586400" cy="35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250" y="2933700"/>
            <a:ext cx="1797100" cy="17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In-Depth Onboarding Guide</a:t>
            </a:r>
            <a:endParaRPr/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522" y="1483163"/>
            <a:ext cx="5334951" cy="26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Contributing Guidelines</a:t>
            </a:r>
            <a:endParaRPr/>
          </a:p>
        </p:txBody>
      </p:sp>
      <p:sp>
        <p:nvSpPr>
          <p:cNvPr id="273" name="Google Shape;27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Guidelines for everything!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Sprites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Audio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More!</a:t>
            </a:r>
            <a:endParaRPr/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950" y="107275"/>
            <a:ext cx="2253125" cy="48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8500" y="3970900"/>
            <a:ext cx="892700" cy="8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1588" y="27964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8250" y="33977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5800" y="2021000"/>
            <a:ext cx="892700" cy="8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0375" y="1433450"/>
            <a:ext cx="810825" cy="8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Contributing Guidelines</a:t>
            </a:r>
            <a:endParaRPr/>
          </a:p>
        </p:txBody>
      </p:sp>
      <p:pic>
        <p:nvPicPr>
          <p:cNvPr id="285" name="Google Shape;2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40425"/>
            <a:ext cx="3907901" cy="260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400" y="1740424"/>
            <a:ext cx="3907901" cy="2605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Digestible Onboarding</a:t>
            </a:r>
            <a:endParaRPr/>
          </a:p>
        </p:txBody>
      </p:sp>
      <p:sp>
        <p:nvSpPr>
          <p:cNvPr id="292" name="Google Shape;29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Intentionally lower the bar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‘Monthly’ contests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yet visible contributions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Small map piece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Empowers non-traditional contributors</a:t>
            </a:r>
            <a:endParaRPr/>
          </a:p>
        </p:txBody>
      </p:sp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900" y="24765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Controversial Changes</a:t>
            </a:r>
            <a:endParaRPr/>
          </a:p>
        </p:txBody>
      </p:sp>
      <p:sp>
        <p:nvSpPr>
          <p:cNvPr id="299" name="Google Shape;29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Disagreements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Balance Changes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Removals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Not Merging</a:t>
            </a:r>
            <a:endParaRPr sz="16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Inevitable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Transparent </a:t>
            </a:r>
            <a:r>
              <a:rPr lang="en"/>
              <a:t>decision-making &amp; communication</a:t>
            </a:r>
            <a:endParaRPr/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300" y="225950"/>
            <a:ext cx="2126725" cy="21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4050" y="23526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Town Halls</a:t>
            </a:r>
            <a:endParaRPr/>
          </a:p>
        </p:txBody>
      </p:sp>
      <p:sp>
        <p:nvSpPr>
          <p:cNvPr id="307" name="Google Shape;30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Town Halls as Q&amp;A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Hasn’t really worked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Too much time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Duplicate questions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Asynchronous</a:t>
            </a:r>
            <a:r>
              <a:rPr lang="en"/>
              <a:t>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Still lots of time…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the worst</a:t>
            </a:r>
            <a:endParaRPr/>
          </a:p>
        </p:txBody>
      </p:sp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625" y="31242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250" y="133350"/>
            <a:ext cx="24384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</p:txBody>
      </p:sp>
      <p:sp>
        <p:nvSpPr>
          <p:cNvPr id="315" name="Google Shape;31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Clarity on how</a:t>
            </a:r>
            <a:r>
              <a:rPr lang="en"/>
              <a:t> the team feels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Continuous feedback</a:t>
            </a:r>
            <a:endParaRPr/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175" y="13525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#Player-Projects</a:t>
            </a:r>
            <a:endParaRPr/>
          </a:p>
        </p:txBody>
      </p:sp>
      <p:sp>
        <p:nvSpPr>
          <p:cNvPr id="322" name="Google Shape;32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Forum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SS13?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Multiplayer Role-Playing Game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Started in 2003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…more like 2009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Revision 4407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6274" y="118724"/>
            <a:ext cx="1225324" cy="122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825" y="1504950"/>
            <a:ext cx="4995775" cy="359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 b="0" l="79" r="79" t="0"/>
          <a:stretch/>
        </p:blipFill>
        <p:spPr>
          <a:xfrm>
            <a:off x="4571990" y="41688"/>
            <a:ext cx="2775935" cy="137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Forum</a:t>
            </a:r>
            <a:endParaRPr/>
          </a:p>
        </p:txBody>
      </p:sp>
      <p:sp>
        <p:nvSpPr>
          <p:cNvPr id="328" name="Google Shape;32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#Player-Projects</a:t>
            </a:r>
            <a:endParaRPr/>
          </a:p>
        </p:txBody>
      </p:sp>
      <p:sp>
        <p:nvSpPr>
          <p:cNvPr id="329" name="Google Shape;329;p42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Threads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Official project venue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Advertising &amp; feedback</a:t>
            </a:r>
            <a:endParaRPr/>
          </a:p>
        </p:txBody>
      </p:sp>
      <p:pic>
        <p:nvPicPr>
          <p:cNvPr id="330" name="Google Shape;3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124" y="895650"/>
            <a:ext cx="5768549" cy="335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Project Difficulties</a:t>
            </a:r>
            <a:endParaRPr/>
          </a:p>
        </p:txBody>
      </p:sp>
      <p:sp>
        <p:nvSpPr>
          <p:cNvPr id="336" name="Google Shape;33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</a:t>
            </a:r>
            <a:r>
              <a:rPr lang="en"/>
              <a:t>: Idea dumping ground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</a:t>
            </a:r>
            <a:r>
              <a:rPr lang="en"/>
              <a:t>Design</a:t>
            </a:r>
            <a:r>
              <a:rPr lang="en"/>
              <a:t> Documents</a:t>
            </a:r>
            <a:endParaRPr/>
          </a:p>
        </p:txBody>
      </p:sp>
      <p:pic>
        <p:nvPicPr>
          <p:cNvPr id="337" name="Google Shape;3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925" y="13525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23285">
            <a:off x="5606925" y="68707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6038" y="1206188"/>
            <a:ext cx="140017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Document</a:t>
            </a:r>
            <a:endParaRPr/>
          </a:p>
        </p:txBody>
      </p:sp>
      <p:pic>
        <p:nvPicPr>
          <p:cNvPr id="345" name="Google Shape;345;p44"/>
          <p:cNvPicPr preferRelativeResize="0"/>
          <p:nvPr/>
        </p:nvPicPr>
        <p:blipFill rotWithShape="1">
          <a:blip r:embed="rId3">
            <a:alphaModFix/>
          </a:blip>
          <a:srcRect b="49766" l="0" r="0" t="0"/>
          <a:stretch/>
        </p:blipFill>
        <p:spPr>
          <a:xfrm>
            <a:off x="470275" y="1458437"/>
            <a:ext cx="3663575" cy="2442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4"/>
          <p:cNvPicPr preferRelativeResize="0"/>
          <p:nvPr/>
        </p:nvPicPr>
        <p:blipFill rotWithShape="1">
          <a:blip r:embed="rId3">
            <a:alphaModFix/>
          </a:blip>
          <a:srcRect b="0" l="0" r="0" t="49766"/>
          <a:stretch/>
        </p:blipFill>
        <p:spPr>
          <a:xfrm>
            <a:off x="5037499" y="1458428"/>
            <a:ext cx="3663575" cy="244234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4"/>
          <p:cNvSpPr/>
          <p:nvPr/>
        </p:nvSpPr>
        <p:spPr>
          <a:xfrm>
            <a:off x="488975" y="2009400"/>
            <a:ext cx="701700" cy="30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4"/>
          <p:cNvSpPr/>
          <p:nvPr/>
        </p:nvSpPr>
        <p:spPr>
          <a:xfrm>
            <a:off x="488975" y="2649600"/>
            <a:ext cx="467700" cy="30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4"/>
          <p:cNvSpPr/>
          <p:nvPr/>
        </p:nvSpPr>
        <p:spPr>
          <a:xfrm>
            <a:off x="488975" y="3243075"/>
            <a:ext cx="701700" cy="30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4"/>
          <p:cNvSpPr/>
          <p:nvPr/>
        </p:nvSpPr>
        <p:spPr>
          <a:xfrm>
            <a:off x="5060100" y="1458425"/>
            <a:ext cx="578100" cy="30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4"/>
          <p:cNvSpPr/>
          <p:nvPr/>
        </p:nvSpPr>
        <p:spPr>
          <a:xfrm>
            <a:off x="5060100" y="2451450"/>
            <a:ext cx="762000" cy="30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4"/>
          <p:cNvSpPr/>
          <p:nvPr/>
        </p:nvSpPr>
        <p:spPr>
          <a:xfrm>
            <a:off x="5060100" y="3196200"/>
            <a:ext cx="1101000" cy="30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Maintainer-Sponsored: Fishing</a:t>
            </a:r>
            <a:endParaRPr/>
          </a:p>
        </p:txBody>
      </p:sp>
      <p:sp>
        <p:nvSpPr>
          <p:cNvPr id="358" name="Google Shape;358;p45"/>
          <p:cNvSpPr txBox="1"/>
          <p:nvPr>
            <p:ph idx="1" type="body"/>
          </p:nvPr>
        </p:nvSpPr>
        <p:spPr>
          <a:xfrm>
            <a:off x="311700" y="1152475"/>
            <a:ext cx="8520600" cy="22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Contributors: New Gamemode</a:t>
            </a:r>
            <a:endParaRPr/>
          </a:p>
        </p:txBody>
      </p:sp>
      <p:sp>
        <p:nvSpPr>
          <p:cNvPr id="359" name="Google Shape;359;p45"/>
          <p:cNvSpPr txBox="1"/>
          <p:nvPr>
            <p:ph idx="1" type="body"/>
          </p:nvPr>
        </p:nvSpPr>
        <p:spPr>
          <a:xfrm>
            <a:off x="311700" y="1152475"/>
            <a:ext cx="8520600" cy="1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Single* Contributor: New Map</a:t>
            </a:r>
            <a:endParaRPr/>
          </a:p>
        </p:txBody>
      </p:sp>
      <p:sp>
        <p:nvSpPr>
          <p:cNvPr id="360" name="Google Shape;36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Success!</a:t>
            </a:r>
            <a:endParaRPr/>
          </a:p>
        </p:txBody>
      </p:sp>
      <p:pic>
        <p:nvPicPr>
          <p:cNvPr id="361" name="Google Shape;3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250" y="2571750"/>
            <a:ext cx="3123350" cy="2481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50" y="2736701"/>
            <a:ext cx="5019674" cy="23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8255" y="109225"/>
            <a:ext cx="3123345" cy="23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Agreement</a:t>
            </a:r>
            <a:endParaRPr/>
          </a:p>
        </p:txBody>
      </p:sp>
      <p:sp>
        <p:nvSpPr>
          <p:cNvPr id="369" name="Google Shape;36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changes are incompatible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Something else entirely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Open-source: fork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novel usages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46"/>
          <p:cNvPicPr preferRelativeResize="0"/>
          <p:nvPr/>
        </p:nvPicPr>
        <p:blipFill rotWithShape="1">
          <a:blip r:embed="rId3">
            <a:alphaModFix/>
          </a:blip>
          <a:srcRect b="0" l="53550" r="27108" t="0"/>
          <a:stretch/>
        </p:blipFill>
        <p:spPr>
          <a:xfrm>
            <a:off x="5151400" y="3228475"/>
            <a:ext cx="1146525" cy="15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6"/>
          <p:cNvPicPr preferRelativeResize="0"/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>
            <a:off x="6773075" y="3418025"/>
            <a:ext cx="1293300" cy="12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7825" y="3554623"/>
            <a:ext cx="1265450" cy="11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6"/>
          <p:cNvPicPr preferRelativeResize="0"/>
          <p:nvPr/>
        </p:nvPicPr>
        <p:blipFill rotWithShape="1">
          <a:blip r:embed="rId3">
            <a:alphaModFix/>
          </a:blip>
          <a:srcRect b="0" l="22796" r="46658" t="0"/>
          <a:stretch/>
        </p:blipFill>
        <p:spPr>
          <a:xfrm>
            <a:off x="639425" y="3361075"/>
            <a:ext cx="1675101" cy="14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 Recap</a:t>
            </a:r>
            <a:endParaRPr/>
          </a:p>
        </p:txBody>
      </p:sp>
      <p:sp>
        <p:nvSpPr>
          <p:cNvPr id="379" name="Google Shape;37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contributors: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In-depth onboarding guide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Clear contributing guidelines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Digestible onboarding ideas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Controversial changes: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Town Halls?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#Player-Projects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Design Documents</a:t>
            </a:r>
            <a:endParaRPr/>
          </a:p>
        </p:txBody>
      </p:sp>
      <p:pic>
        <p:nvPicPr>
          <p:cNvPr id="380" name="Google Shape;3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900" y="23781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Maintainer Experience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Completely Free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volunteer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do what they want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‘When you code it’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Critical: don’t overextend</a:t>
            </a:r>
            <a:endParaRPr/>
          </a:p>
        </p:txBody>
      </p:sp>
      <p:sp>
        <p:nvSpPr>
          <p:cNvPr id="391" name="Google Shape;39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Combating Burnout</a:t>
            </a:r>
            <a:endParaRPr/>
          </a:p>
        </p:txBody>
      </p:sp>
      <p:pic>
        <p:nvPicPr>
          <p:cNvPr id="392" name="Google Shape;3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525" y="24288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550" y="102097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0"/>
          <p:cNvSpPr txBox="1"/>
          <p:nvPr>
            <p:ph idx="1" type="body"/>
          </p:nvPr>
        </p:nvSpPr>
        <p:spPr>
          <a:xfrm>
            <a:off x="311700" y="1152475"/>
            <a:ext cx="551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new features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Address issue backlog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refactors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a break</a:t>
            </a:r>
            <a:endParaRPr/>
          </a:p>
        </p:txBody>
      </p:sp>
      <p:sp>
        <p:nvSpPr>
          <p:cNvPr id="399" name="Google Shape;39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Freezes</a:t>
            </a:r>
            <a:endParaRPr/>
          </a:p>
        </p:txBody>
      </p:sp>
      <p:pic>
        <p:nvPicPr>
          <p:cNvPr id="400" name="Google Shape;40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50" y="3687975"/>
            <a:ext cx="75819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4550" y="-76200"/>
            <a:ext cx="2438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Backlog</a:t>
            </a:r>
            <a:endParaRPr/>
          </a:p>
        </p:txBody>
      </p:sp>
      <p:sp>
        <p:nvSpPr>
          <p:cNvPr id="407" name="Google Shape;40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Timely Reviewing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Difficult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Enlist community</a:t>
            </a:r>
            <a:endParaRPr/>
          </a:p>
        </p:txBody>
      </p:sp>
      <p:pic>
        <p:nvPicPr>
          <p:cNvPr id="408" name="Google Shape;4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8950" y="600075"/>
            <a:ext cx="1845200" cy="18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425" y="2749550"/>
            <a:ext cx="6924676" cy="23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Prehistoric SS13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9514"/>
            <a:ext cx="2072008" cy="207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2004" y="999514"/>
            <a:ext cx="2072008" cy="207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007" y="999514"/>
            <a:ext cx="2072008" cy="207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6009" y="999514"/>
            <a:ext cx="2071996" cy="2071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8000" y="999514"/>
            <a:ext cx="856000" cy="207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" y="3071529"/>
            <a:ext cx="2071980" cy="207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6024" y="3071506"/>
            <a:ext cx="2071980" cy="207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44024" y="3071507"/>
            <a:ext cx="2071980" cy="207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72023" y="3071504"/>
            <a:ext cx="2071980" cy="207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7999" y="3071496"/>
            <a:ext cx="855975" cy="2071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Triage</a:t>
            </a:r>
            <a:endParaRPr/>
          </a:p>
        </p:txBody>
      </p:sp>
      <p:sp>
        <p:nvSpPr>
          <p:cNvPr id="415" name="Google Shape;415;p52"/>
          <p:cNvSpPr txBox="1"/>
          <p:nvPr>
            <p:ph idx="1" type="body"/>
          </p:nvPr>
        </p:nvSpPr>
        <p:spPr>
          <a:xfrm>
            <a:off x="311700" y="1152475"/>
            <a:ext cx="8520600" cy="19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join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 PRs &amp; issues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Request reviews</a:t>
            </a:r>
            <a:endParaRPr/>
          </a:p>
        </p:txBody>
      </p:sp>
      <p:pic>
        <p:nvPicPr>
          <p:cNvPr id="416" name="Google Shape;4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957" y="1017727"/>
            <a:ext cx="4824344" cy="4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697" y="2447925"/>
            <a:ext cx="3771600" cy="241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2"/>
          <p:cNvSpPr txBox="1"/>
          <p:nvPr/>
        </p:nvSpPr>
        <p:spPr>
          <a:xfrm>
            <a:off x="8741325" y="2234300"/>
            <a:ext cx="25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aseline="30000" lang="en" sz="1600">
                <a:solidFill>
                  <a:srgbClr val="595959"/>
                </a:solidFill>
              </a:rPr>
              <a:t>℗</a:t>
            </a:r>
            <a:endParaRPr/>
          </a:p>
        </p:txBody>
      </p:sp>
      <p:sp>
        <p:nvSpPr>
          <p:cNvPr id="419" name="Google Shape;419;p52"/>
          <p:cNvSpPr txBox="1"/>
          <p:nvPr/>
        </p:nvSpPr>
        <p:spPr>
          <a:xfrm>
            <a:off x="8741325" y="788050"/>
            <a:ext cx="25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aseline="30000" lang="en" sz="1600">
                <a:solidFill>
                  <a:srgbClr val="595959"/>
                </a:solidFill>
              </a:rPr>
              <a:t>℗</a:t>
            </a:r>
            <a:endParaRPr/>
          </a:p>
        </p:txBody>
      </p:sp>
      <p:sp>
        <p:nvSpPr>
          <p:cNvPr id="420" name="Google Shape;420;p52"/>
          <p:cNvSpPr txBox="1"/>
          <p:nvPr>
            <p:ph idx="1" type="body"/>
          </p:nvPr>
        </p:nvSpPr>
        <p:spPr>
          <a:xfrm>
            <a:off x="311700" y="2800775"/>
            <a:ext cx="8673000" cy="19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form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barrier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Area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Category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</p:txBody>
      </p:sp>
      <p:sp>
        <p:nvSpPr>
          <p:cNvPr id="426" name="Google Shape;42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Area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Category</a:t>
            </a:r>
            <a:endParaRPr/>
          </a:p>
        </p:txBody>
      </p:sp>
      <p:sp>
        <p:nvSpPr>
          <p:cNvPr id="427" name="Google Shape;42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Area</a:t>
            </a:r>
            <a:endParaRPr/>
          </a:p>
        </p:txBody>
      </p:sp>
      <p:sp>
        <p:nvSpPr>
          <p:cNvPr id="428" name="Google Shape;42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</a:t>
            </a:r>
            <a:endParaRPr/>
          </a:p>
        </p:txBody>
      </p:sp>
      <p:pic>
        <p:nvPicPr>
          <p:cNvPr id="429" name="Google Shape;4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537" y="311950"/>
            <a:ext cx="599088" cy="312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3"/>
          <p:cNvPicPr preferRelativeResize="0"/>
          <p:nvPr/>
        </p:nvPicPr>
        <p:blipFill rotWithShape="1">
          <a:blip r:embed="rId4">
            <a:alphaModFix/>
          </a:blip>
          <a:srcRect b="3892" l="0" r="0" t="0"/>
          <a:stretch/>
        </p:blipFill>
        <p:spPr>
          <a:xfrm>
            <a:off x="7537550" y="1041402"/>
            <a:ext cx="528550" cy="31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3"/>
          <p:cNvPicPr preferRelativeResize="0"/>
          <p:nvPr/>
        </p:nvPicPr>
        <p:blipFill rotWithShape="1">
          <a:blip r:embed="rId5">
            <a:alphaModFix/>
          </a:blip>
          <a:srcRect b="0" l="0" r="5695" t="0"/>
          <a:stretch/>
        </p:blipFill>
        <p:spPr>
          <a:xfrm>
            <a:off x="8114025" y="1850225"/>
            <a:ext cx="810900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7325" y="28098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</a:t>
            </a:r>
            <a:endParaRPr/>
          </a:p>
        </p:txBody>
      </p:sp>
      <p:sp>
        <p:nvSpPr>
          <p:cNvPr id="438" name="Google Shape;438;p54"/>
          <p:cNvSpPr txBox="1"/>
          <p:nvPr>
            <p:ph idx="1" type="body"/>
          </p:nvPr>
        </p:nvSpPr>
        <p:spPr>
          <a:xfrm>
            <a:off x="311700" y="1152475"/>
            <a:ext cx="8520600" cy="17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</p:txBody>
      </p:sp>
      <p:pic>
        <p:nvPicPr>
          <p:cNvPr id="439" name="Google Shape;4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537" y="311950"/>
            <a:ext cx="599088" cy="312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4"/>
          <p:cNvPicPr preferRelativeResize="0"/>
          <p:nvPr/>
        </p:nvPicPr>
        <p:blipFill rotWithShape="1">
          <a:blip r:embed="rId4">
            <a:alphaModFix/>
          </a:blip>
          <a:srcRect b="3892" l="0" r="0" t="0"/>
          <a:stretch/>
        </p:blipFill>
        <p:spPr>
          <a:xfrm>
            <a:off x="7537550" y="1041402"/>
            <a:ext cx="528550" cy="31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4"/>
          <p:cNvPicPr preferRelativeResize="0"/>
          <p:nvPr/>
        </p:nvPicPr>
        <p:blipFill rotWithShape="1">
          <a:blip r:embed="rId5">
            <a:alphaModFix/>
          </a:blip>
          <a:srcRect b="0" l="0" r="5695" t="0"/>
          <a:stretch/>
        </p:blipFill>
        <p:spPr>
          <a:xfrm>
            <a:off x="8114025" y="1850225"/>
            <a:ext cx="810900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7325" y="280987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4"/>
          <p:cNvSpPr txBox="1"/>
          <p:nvPr>
            <p:ph idx="1" type="body"/>
          </p:nvPr>
        </p:nvSpPr>
        <p:spPr>
          <a:xfrm>
            <a:off x="311700" y="2086850"/>
            <a:ext cx="8520600" cy="26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‘S-Ready-For-Final-Review’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Community Reviews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Maintainer Recap</a:t>
            </a:r>
            <a:endParaRPr/>
          </a:p>
        </p:txBody>
      </p:sp>
      <p:sp>
        <p:nvSpPr>
          <p:cNvPr id="449" name="Google Shape;449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Burnout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Feature Freezes (breaks)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Enlist the community!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Triage Team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Community Review</a:t>
            </a:r>
            <a:endParaRPr/>
          </a:p>
        </p:txBody>
      </p:sp>
      <p:pic>
        <p:nvPicPr>
          <p:cNvPr id="450" name="Google Shape;4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050" y="2676525"/>
            <a:ext cx="2114250" cy="21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Thoughts</a:t>
            </a:r>
            <a:endParaRPr/>
          </a:p>
        </p:txBody>
      </p:sp>
      <p:sp>
        <p:nvSpPr>
          <p:cNvPr id="456" name="Google Shape;456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challenge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</a:t>
            </a:r>
            <a:r>
              <a:rPr lang="en"/>
              <a:t>achievable</a:t>
            </a:r>
            <a:r>
              <a:rPr lang="en"/>
              <a:t>!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out community ideas!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Open-source rocks!</a:t>
            </a:r>
            <a:endParaRPr/>
          </a:p>
        </p:txBody>
      </p:sp>
      <p:pic>
        <p:nvPicPr>
          <p:cNvPr id="457" name="Google Shape;4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900" y="23607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8800" y="2208350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464" name="Google Shape;464;p57"/>
          <p:cNvSpPr txBox="1"/>
          <p:nvPr>
            <p:ph idx="1" type="body"/>
          </p:nvPr>
        </p:nvSpPr>
        <p:spPr>
          <a:xfrm>
            <a:off x="311700" y="1152475"/>
            <a:ext cx="8520600" cy="21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2242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b="1" lang="en" sz="2705"/>
              <a:t>Team &amp; Community!</a:t>
            </a:r>
            <a:endParaRPr sz="1965"/>
          </a:p>
        </p:txBody>
      </p:sp>
      <p:sp>
        <p:nvSpPr>
          <p:cNvPr id="465" name="Google Shape;465;p57"/>
          <p:cNvSpPr txBox="1"/>
          <p:nvPr/>
        </p:nvSpPr>
        <p:spPr>
          <a:xfrm>
            <a:off x="580950" y="2571750"/>
            <a:ext cx="7982100" cy="22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For more: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Alice Cecile: </a:t>
            </a:r>
            <a:r>
              <a:rPr lang="en" sz="1500">
                <a:solidFill>
                  <a:schemeClr val="dk2"/>
                </a:solidFill>
              </a:rPr>
              <a:t>Your Open Source Repo Needs A Project Manager @ RustConf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Pepper Riemer: </a:t>
            </a:r>
            <a:r>
              <a:rPr lang="en">
                <a:solidFill>
                  <a:schemeClr val="dk2"/>
                </a:solidFill>
              </a:rPr>
              <a:t>Space Station 13: Behind one of the Largest Open Source Games @ GDC</a:t>
            </a:r>
            <a:endParaRPr/>
          </a:p>
        </p:txBody>
      </p:sp>
      <p:pic>
        <p:nvPicPr>
          <p:cNvPr id="466" name="Google Shape;4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3838575"/>
            <a:ext cx="146685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200" y="3838575"/>
            <a:ext cx="146685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8575" y="3838575"/>
            <a:ext cx="146685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Attributions</a:t>
            </a:r>
            <a:endParaRPr/>
          </a:p>
        </p:txBody>
      </p:sp>
      <p:sp>
        <p:nvSpPr>
          <p:cNvPr id="474" name="Google Shape;47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Sprites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Goonstation</a:t>
            </a:r>
            <a:r>
              <a:rPr lang="en"/>
              <a:t> Contributors / CC-BY-NC-SA 3.0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Twemoji</a:t>
            </a:r>
            <a:r>
              <a:rPr lang="en"/>
              <a:t> </a:t>
            </a:r>
            <a:r>
              <a:rPr lang="en"/>
              <a:t>by Twitter / CC-BY 4.0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475" y="25050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Thanks!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1" name="Google Shape;481;p59"/>
          <p:cNvSpPr txBox="1"/>
          <p:nvPr/>
        </p:nvSpPr>
        <p:spPr>
          <a:xfrm>
            <a:off x="49275" y="4594615"/>
            <a:ext cx="59832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github.com/Kai-Richardson/fossy23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482" name="Google Shape;482;p59"/>
          <p:cNvSpPr txBox="1"/>
          <p:nvPr/>
        </p:nvSpPr>
        <p:spPr>
          <a:xfrm>
            <a:off x="1358393" y="4542522"/>
            <a:ext cx="32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aseline="30000" lang="en" sz="1600">
                <a:solidFill>
                  <a:srgbClr val="F9F9F1"/>
                </a:solidFill>
              </a:rPr>
              <a:t>℗</a:t>
            </a:r>
            <a:endParaRPr>
              <a:solidFill>
                <a:srgbClr val="F9F9F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Forks…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3071529"/>
            <a:ext cx="2071980" cy="207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999550"/>
            <a:ext cx="2071976" cy="207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978" y="999550"/>
            <a:ext cx="2071976" cy="207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5927" y="999550"/>
            <a:ext cx="2071976" cy="207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3950" y="999550"/>
            <a:ext cx="2071976" cy="207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87897" y="999550"/>
            <a:ext cx="855982" cy="207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6024" y="3071506"/>
            <a:ext cx="2071980" cy="207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44024" y="3071507"/>
            <a:ext cx="2071980" cy="207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72023" y="3071504"/>
            <a:ext cx="2071980" cy="207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7999" y="3071496"/>
            <a:ext cx="855975" cy="2071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" y="999563"/>
            <a:ext cx="2071952" cy="207195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forks…</a:t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1970" y="999575"/>
            <a:ext cx="2071948" cy="207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009" y="999575"/>
            <a:ext cx="2071952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5948" y="999577"/>
            <a:ext cx="2071948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7973" y="999565"/>
            <a:ext cx="855975" cy="207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87972" y="3071515"/>
            <a:ext cx="855975" cy="207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" y="3071527"/>
            <a:ext cx="2071952" cy="207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71973" y="3071527"/>
            <a:ext cx="2071948" cy="20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12876" y="3071514"/>
            <a:ext cx="2071952" cy="207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15952" y="3071513"/>
            <a:ext cx="2071952" cy="2071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a lot of forks…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973" y="999565"/>
            <a:ext cx="855975" cy="207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71550"/>
            <a:ext cx="2071948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949" y="3071550"/>
            <a:ext cx="2071948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3899" y="3071550"/>
            <a:ext cx="2071952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5850" y="3071551"/>
            <a:ext cx="2071948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87798" y="3071540"/>
            <a:ext cx="855975" cy="207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999575"/>
            <a:ext cx="2071948" cy="207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71950" y="999600"/>
            <a:ext cx="2071948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43900" y="999600"/>
            <a:ext cx="2071948" cy="207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15850" y="999575"/>
            <a:ext cx="2071948" cy="2071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5" y="999575"/>
            <a:ext cx="2071952" cy="207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7973" y="999565"/>
            <a:ext cx="855975" cy="207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71550"/>
            <a:ext cx="2071948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71949" y="3071550"/>
            <a:ext cx="2071948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3899" y="3071550"/>
            <a:ext cx="2071952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5850" y="3071551"/>
            <a:ext cx="2071948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87798" y="3071540"/>
            <a:ext cx="855975" cy="207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71950" y="999600"/>
            <a:ext cx="2071948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15850" y="999575"/>
            <a:ext cx="2071948" cy="207195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SS13 Today</a:t>
            </a:r>
            <a:endParaRPr/>
          </a:p>
        </p:txBody>
      </p:sp>
      <p:cxnSp>
        <p:nvCxnSpPr>
          <p:cNvPr id="148" name="Google Shape;148;p20"/>
          <p:cNvCxnSpPr/>
          <p:nvPr/>
        </p:nvCxnSpPr>
        <p:spPr>
          <a:xfrm>
            <a:off x="549075" y="1484900"/>
            <a:ext cx="499500" cy="2427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9" name="Google Shape;149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43813" y="999600"/>
            <a:ext cx="2071952" cy="207195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>
            <a:off x="1087500" y="1750950"/>
            <a:ext cx="634200" cy="32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311700" y="1017725"/>
            <a:ext cx="8520600" cy="18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</a:t>
            </a:r>
            <a:r>
              <a:rPr lang="en" sz="1200"/>
              <a:t>(~3%)</a:t>
            </a:r>
            <a:r>
              <a:rPr lang="en"/>
              <a:t> secret submodule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Server-Side Extension?</a:t>
            </a:r>
            <a:endParaRPr sz="1600"/>
          </a:p>
        </p:txBody>
      </p:sp>
      <p:sp>
        <p:nvSpPr>
          <p:cNvPr id="156" name="Google Shape;15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</a:t>
            </a:r>
            <a:endParaRPr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311700" y="1152475"/>
            <a:ext cx="85206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April 1st, 2020</a:t>
            </a:r>
            <a:endParaRPr sz="1600"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6450" y="119450"/>
            <a:ext cx="2378625" cy="260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4">
            <a:alphaModFix/>
          </a:blip>
          <a:srcRect b="0" l="0" r="50482" t="0"/>
          <a:stretch/>
        </p:blipFill>
        <p:spPr>
          <a:xfrm>
            <a:off x="5475750" y="2960175"/>
            <a:ext cx="3559326" cy="18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19">
            <a:off x="4739332" y="1799015"/>
            <a:ext cx="1961666" cy="686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9F9F1"/>
      </a:lt1>
      <a:dk2>
        <a:srgbClr val="595959"/>
      </a:dk2>
      <a:lt2>
        <a:srgbClr val="595959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